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</p:sldMasterIdLst>
  <p:sldIdLst>
    <p:sldId id="263" r:id="rId2"/>
    <p:sldId id="256" r:id="rId3"/>
    <p:sldId id="277" r:id="rId4"/>
    <p:sldId id="278" r:id="rId5"/>
    <p:sldId id="268" r:id="rId6"/>
    <p:sldId id="279" r:id="rId7"/>
    <p:sldId id="260" r:id="rId8"/>
    <p:sldId id="261" r:id="rId9"/>
    <p:sldId id="262" r:id="rId10"/>
    <p:sldId id="264" r:id="rId11"/>
    <p:sldId id="265" r:id="rId12"/>
    <p:sldId id="280" r:id="rId13"/>
    <p:sldId id="281" r:id="rId14"/>
    <p:sldId id="276" r:id="rId15"/>
    <p:sldId id="274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-126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8734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16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628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2371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954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2640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5069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1078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30431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3601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2498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50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54578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5322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26317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0727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DAAB4-86A7-4EA5-B798-C35A0869321C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2BE3C82-6859-4E36-A661-37BEEF89C5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9531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  <p:sldLayoutId id="2147483808" r:id="rId13"/>
    <p:sldLayoutId id="2147483809" r:id="rId14"/>
    <p:sldLayoutId id="2147483810" r:id="rId15"/>
    <p:sldLayoutId id="21474838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608" y="365125"/>
            <a:ext cx="10993192" cy="5662188"/>
          </a:xfrm>
        </p:spPr>
        <p:txBody>
          <a:bodyPr>
            <a:normAutofit/>
          </a:bodyPr>
          <a:lstStyle/>
          <a:p>
            <a:pPr algn="ctr"/>
            <a:r>
              <a:rPr lang="en-US" sz="6600" dirty="0" smtClean="0"/>
              <a:t>JIGSAW</a:t>
            </a:r>
            <a:br>
              <a:rPr lang="en-US" sz="6600" dirty="0" smtClean="0"/>
            </a:br>
            <a:r>
              <a:rPr lang="en-US" sz="6600" dirty="0" smtClean="0"/>
              <a:t>( Teaching Technique)</a:t>
            </a:r>
            <a:endParaRPr lang="en-US" sz="6600" dirty="0"/>
          </a:p>
        </p:txBody>
      </p:sp>
      <p:pic>
        <p:nvPicPr>
          <p:cNvPr id="3" name="Picture 4" descr="https://unh-rwt.wikispaces.com/file/view/Jigsaw.jpg/492161934/Jigsa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5167" y="3499134"/>
            <a:ext cx="8887851" cy="276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0696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4856" y="1184856"/>
            <a:ext cx="79591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u="sng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Jigsaw Technique </a:t>
            </a:r>
          </a:p>
          <a:p>
            <a:pPr algn="just">
              <a:buFont typeface="Arial" pitchFamily="34" charset="0"/>
              <a:buChar char="•"/>
            </a:pPr>
            <a:r>
              <a:rPr lang="en-US" sz="4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0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method of organizing classroom activity that makes students dependent on each other to succeed. </a:t>
            </a:r>
          </a:p>
          <a:p>
            <a:pPr algn="just">
              <a:buFont typeface="Arial" pitchFamily="34" charset="0"/>
              <a:buChar char="•"/>
            </a:pPr>
            <a:r>
              <a:rPr lang="en-US" sz="4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40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reaks classes into </a:t>
            </a:r>
            <a:r>
              <a:rPr lang="en-US" sz="4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heterogeneous </a:t>
            </a:r>
            <a:r>
              <a:rPr lang="en-US" sz="40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groups.</a:t>
            </a:r>
          </a:p>
          <a:p>
            <a:pPr algn="just">
              <a:buFont typeface="Arial" pitchFamily="34" charset="0"/>
              <a:buChar char="•"/>
            </a:pPr>
            <a:r>
              <a:rPr lang="en-US" sz="4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40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reaks assignments into pieces </a:t>
            </a:r>
          </a:p>
          <a:p>
            <a:pPr algn="just">
              <a:buFont typeface="Arial" pitchFamily="34" charset="0"/>
              <a:buChar char="•"/>
            </a:pPr>
            <a:r>
              <a:rPr lang="en-US" sz="40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group assembles to complete the (</a:t>
            </a:r>
            <a:r>
              <a:rPr lang="en-US" sz="40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jigsaw</a:t>
            </a:r>
            <a:r>
              <a:rPr lang="en-US" sz="40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puzzle.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92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54305" y="860240"/>
            <a:ext cx="472597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5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Jigsaw</a:t>
            </a:r>
            <a:endParaRPr lang="en-US" sz="11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72609" y="3419061"/>
            <a:ext cx="112242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900" dirty="0" smtClean="0"/>
              <a:t>?</a:t>
            </a:r>
            <a:endParaRPr lang="en-US" sz="19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6593" y="1053547"/>
            <a:ext cx="103764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3600" dirty="0" smtClean="0"/>
              <a:t>FEATURES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Collaborative  and </a:t>
            </a:r>
            <a:r>
              <a:rPr lang="en-US" sz="3600" dirty="0" smtClean="0"/>
              <a:t>cooperative </a:t>
            </a:r>
            <a:r>
              <a:rPr lang="en-US" sz="3600" dirty="0" smtClean="0"/>
              <a:t>learning technique.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Invented by Elliot Aronson (1970’s)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Has multiple student groups.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 Sub divided/ segmented topics.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Caters to all learning levels.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Each student’s contribution essential.</a:t>
            </a:r>
          </a:p>
          <a:p>
            <a:pPr lvl="2">
              <a:buFont typeface="Arial" pitchFamily="34" charset="0"/>
              <a:buChar char="•"/>
            </a:pPr>
            <a:r>
              <a:rPr lang="en-US" sz="3600" dirty="0" smtClean="0"/>
              <a:t>Hence, strategy effective.</a:t>
            </a:r>
          </a:p>
          <a:p>
            <a:pPr lvl="2">
              <a:buFont typeface="Arial" pitchFamily="34" charset="0"/>
              <a:buChar char="•"/>
            </a:pPr>
            <a:endParaRPr lang="en-US" sz="3600" dirty="0" smtClean="0"/>
          </a:p>
          <a:p>
            <a:pPr lvl="2">
              <a:buFont typeface="Arial" pitchFamily="34" charset="0"/>
              <a:buChar char="•"/>
            </a:pP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jigsaw technique of teac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1223" y="314323"/>
            <a:ext cx="7496935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Just as in a jigsaw puzzle, each piece-each student's part--is essential for the&#10;completion and full understanding of&#10;the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867" y="2192493"/>
            <a:ext cx="11487955" cy="4562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6249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2087" y="954157"/>
            <a:ext cx="9725739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PURPOSE</a:t>
            </a:r>
          </a:p>
          <a:p>
            <a:endParaRPr lang="en-US" dirty="0" smtClean="0"/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Engagement: 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Keeps the students constructively occupied.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Motivates and builds confidence.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Develops a high level of personal responsibility.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Increases sense of self worth.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Environment: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Creates less threatening environment.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Develops team work.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Helps in building in depth understanding of concept/ topic.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5003" y="515155"/>
            <a:ext cx="1054779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0" dirty="0" smtClean="0">
                <a:solidFill>
                  <a:srgbClr val="15415E"/>
                </a:solidFill>
                <a:effectLst/>
                <a:latin typeface="Nevis"/>
              </a:rPr>
              <a:t>How To Do it…?    </a:t>
            </a:r>
            <a:r>
              <a:rPr lang="en-US" sz="2800" b="1" dirty="0" smtClean="0">
                <a:solidFill>
                  <a:srgbClr val="15415E"/>
                </a:solidFill>
                <a:latin typeface="Nevis"/>
              </a:rPr>
              <a:t>In 10 Easy Steps</a:t>
            </a:r>
            <a:endParaRPr lang="en-US" sz="2800" b="1" i="0" dirty="0" smtClean="0">
              <a:solidFill>
                <a:srgbClr val="15415E"/>
              </a:solidFill>
              <a:effectLst/>
              <a:latin typeface="Nevis"/>
            </a:endParaRPr>
          </a:p>
          <a:p>
            <a:endParaRPr lang="en-US" sz="2800" b="1" i="0" dirty="0" smtClean="0">
              <a:solidFill>
                <a:srgbClr val="15415E"/>
              </a:solidFill>
              <a:effectLst/>
              <a:latin typeface="Nevis"/>
            </a:endParaRPr>
          </a:p>
          <a:p>
            <a:r>
              <a:rPr lang="en-US" sz="2800" b="1" i="0" u="sng" dirty="0" smtClean="0">
                <a:solidFill>
                  <a:srgbClr val="15415E"/>
                </a:solidFill>
                <a:effectLst/>
                <a:latin typeface="Nevis"/>
              </a:rPr>
              <a:t>STEP ONE</a:t>
            </a:r>
          </a:p>
          <a:p>
            <a:r>
              <a:rPr lang="en-US" sz="2800" b="0" i="0" dirty="0" smtClean="0">
                <a:solidFill>
                  <a:srgbClr val="FF0000"/>
                </a:solidFill>
                <a:effectLst/>
                <a:latin typeface="Junction"/>
              </a:rPr>
              <a:t>Divide the class into four / five Jigsaw groups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the class</a:t>
            </a:r>
          </a:p>
          <a:p>
            <a:r>
              <a:rPr lang="en-US" sz="2800" dirty="0" smtClean="0"/>
              <a:t>Diverse in terms of gender, ethnicity, race, and ability. 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  <a:p>
            <a:r>
              <a:rPr lang="en-US" sz="2800" b="1" i="0" u="sng" dirty="0" smtClean="0">
                <a:solidFill>
                  <a:srgbClr val="15415E"/>
                </a:solidFill>
                <a:effectLst/>
                <a:latin typeface="Nevis"/>
              </a:rPr>
              <a:t>STEP TWO</a:t>
            </a:r>
          </a:p>
          <a:p>
            <a:r>
              <a:rPr lang="en-US" sz="2800" b="0" i="0" dirty="0" err="1" smtClean="0">
                <a:solidFill>
                  <a:srgbClr val="FFFFFF"/>
                </a:solidFill>
                <a:effectLst/>
                <a:latin typeface="Junction"/>
              </a:rPr>
              <a:t>Apoint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one student from each group as the leader. </a:t>
            </a:r>
            <a:b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</a:br>
            <a:r>
              <a:rPr lang="en-US" sz="2800" b="0" i="0" dirty="0" smtClean="0">
                <a:solidFill>
                  <a:srgbClr val="FF0000"/>
                </a:solidFill>
                <a:effectLst/>
                <a:latin typeface="Junction"/>
              </a:rPr>
              <a:t>Make</a:t>
            </a:r>
            <a:r>
              <a:rPr lang="en-US" sz="2800" dirty="0">
                <a:solidFill>
                  <a:srgbClr val="FFFFFF"/>
                </a:solidFill>
                <a:latin typeface="Junction"/>
              </a:rPr>
              <a:t> </a:t>
            </a:r>
            <a:r>
              <a:rPr lang="en-US" sz="2800" dirty="0" smtClean="0"/>
              <a:t>a student leader of the group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student leader </a:t>
            </a:r>
          </a:p>
          <a:p>
            <a:r>
              <a:rPr lang="en-US" sz="2800" dirty="0" smtClean="0"/>
              <a:t>Should be the most mature student in the group. </a:t>
            </a:r>
            <a:br>
              <a:rPr lang="en-US" sz="2800" dirty="0" smtClean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55337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9549" y="1166843"/>
            <a:ext cx="8564451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i="0" u="sng" dirty="0" smtClean="0">
              <a:solidFill>
                <a:srgbClr val="15415E"/>
              </a:solidFill>
              <a:effectLst/>
              <a:latin typeface="Nevis"/>
            </a:endParaRPr>
          </a:p>
          <a:p>
            <a:r>
              <a:rPr lang="en-US" sz="2800" b="1" i="0" u="sng" dirty="0" smtClean="0">
                <a:solidFill>
                  <a:srgbClr val="15415E"/>
                </a:solidFill>
                <a:effectLst/>
                <a:latin typeface="Nevis"/>
              </a:rPr>
              <a:t>STEP THREE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Junction"/>
              </a:rPr>
              <a:t>Divide the lesson into sub - topics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s</a:t>
            </a:r>
          </a:p>
          <a:p>
            <a:endParaRPr lang="en-US" sz="2800" dirty="0" smtClean="0">
              <a:solidFill>
                <a:srgbClr val="FFFFFF"/>
              </a:solidFill>
              <a:latin typeface="Junction"/>
            </a:endParaRPr>
          </a:p>
          <a:p>
            <a:endParaRPr lang="en-US" sz="2800" dirty="0">
              <a:solidFill>
                <a:srgbClr val="FFFFFF"/>
              </a:solidFill>
              <a:latin typeface="Junction"/>
            </a:endParaRPr>
          </a:p>
          <a:p>
            <a:r>
              <a:rPr lang="en-US" sz="2800" b="1" i="0" u="sng" dirty="0" smtClean="0">
                <a:solidFill>
                  <a:srgbClr val="15415E"/>
                </a:solidFill>
                <a:effectLst/>
                <a:latin typeface="Nevis"/>
              </a:rPr>
              <a:t>STEP FOUR</a:t>
            </a:r>
          </a:p>
          <a:p>
            <a:r>
              <a:rPr lang="en-US" sz="2800" dirty="0" smtClean="0"/>
              <a:t>Assign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</a:t>
            </a:r>
            <a:r>
              <a:rPr lang="en-US" sz="2800" b="0" i="0" dirty="0" smtClean="0">
                <a:solidFill>
                  <a:srgbClr val="FF0000"/>
                </a:solidFill>
                <a:effectLst/>
                <a:latin typeface="Junction"/>
              </a:rPr>
              <a:t>each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</a:t>
            </a:r>
            <a:r>
              <a:rPr lang="en-US" sz="2800" b="0" i="0" dirty="0" smtClean="0">
                <a:solidFill>
                  <a:srgbClr val="FF0000"/>
                </a:solidFill>
                <a:effectLst/>
                <a:latin typeface="Junction"/>
              </a:rPr>
              <a:t>student one sub topic</a:t>
            </a:r>
            <a: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  <a:t> to learn one</a:t>
            </a:r>
            <a:br>
              <a:rPr lang="en-US" sz="2800" b="0" i="0" dirty="0" smtClean="0">
                <a:solidFill>
                  <a:srgbClr val="FFFFFF"/>
                </a:solidFill>
                <a:effectLst/>
                <a:latin typeface="Junction"/>
              </a:rPr>
            </a:br>
            <a:endParaRPr lang="en-US" sz="2800" b="0" i="0" dirty="0" smtClean="0">
              <a:solidFill>
                <a:srgbClr val="FFFFFF"/>
              </a:solidFill>
              <a:effectLst/>
              <a:latin typeface="Junction"/>
            </a:endParaRPr>
          </a:p>
          <a:p>
            <a:r>
              <a:rPr lang="en-US" sz="2800" dirty="0" smtClean="0"/>
              <a:t>Make sure students have direct access only to their own segment. 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7543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51" y="463639"/>
            <a:ext cx="8809149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i="0" dirty="0" smtClean="0">
              <a:solidFill>
                <a:srgbClr val="15415E"/>
              </a:solidFill>
              <a:effectLst/>
              <a:latin typeface="Nevis"/>
            </a:endParaRPr>
          </a:p>
          <a:p>
            <a:endParaRPr lang="en-US" b="1" i="0" u="sng" dirty="0" smtClean="0">
              <a:solidFill>
                <a:srgbClr val="15415E"/>
              </a:solidFill>
              <a:effectLst/>
              <a:latin typeface="Nevis"/>
            </a:endParaRPr>
          </a:p>
          <a:p>
            <a:r>
              <a:rPr lang="en-US" sz="2400" b="1" i="0" u="sng" dirty="0" smtClean="0">
                <a:solidFill>
                  <a:srgbClr val="15415E"/>
                </a:solidFill>
                <a:effectLst/>
                <a:latin typeface="Nevis"/>
              </a:rPr>
              <a:t>STEP FIVE</a:t>
            </a:r>
          </a:p>
          <a:p>
            <a:endParaRPr lang="en-US" sz="2400" b="1" i="0" u="sng" dirty="0" smtClean="0">
              <a:solidFill>
                <a:srgbClr val="15415E"/>
              </a:solidFill>
              <a:effectLst/>
              <a:latin typeface="Nevis"/>
            </a:endParaRPr>
          </a:p>
          <a:p>
            <a:r>
              <a:rPr lang="en-US" sz="2400" dirty="0" smtClean="0"/>
              <a:t>Give time </a:t>
            </a:r>
            <a:r>
              <a:rPr lang="en-US" sz="2400" dirty="0"/>
              <a:t>to read </a:t>
            </a:r>
            <a:r>
              <a:rPr lang="en-US" sz="2400" dirty="0" smtClean="0"/>
              <a:t>segment </a:t>
            </a:r>
            <a:r>
              <a:rPr lang="en-US" sz="2400" dirty="0"/>
              <a:t>at least </a:t>
            </a:r>
            <a:r>
              <a:rPr lang="en-US" sz="2400" dirty="0" smtClean="0"/>
              <a:t>twice, become </a:t>
            </a:r>
            <a:r>
              <a:rPr lang="en-US" sz="2400" dirty="0"/>
              <a:t>familiar with </a:t>
            </a:r>
            <a:r>
              <a:rPr lang="en-US" sz="2400" dirty="0" smtClean="0"/>
              <a:t>it. </a:t>
            </a:r>
          </a:p>
          <a:p>
            <a:r>
              <a:rPr lang="en-US" sz="2400" dirty="0" smtClean="0"/>
              <a:t>No need for them to memorize it. </a:t>
            </a:r>
            <a:br>
              <a:rPr lang="en-US" sz="2400" dirty="0" smtClean="0"/>
            </a:br>
            <a:r>
              <a:rPr lang="en-US" sz="2400" b="0" i="0" dirty="0" smtClean="0">
                <a:solidFill>
                  <a:srgbClr val="FFFFFF"/>
                </a:solidFill>
                <a:effectLst/>
                <a:latin typeface="Junction"/>
              </a:rPr>
              <a:t>e and become familiar with it.</a:t>
            </a:r>
            <a:br>
              <a:rPr lang="en-US" sz="2400" b="0" i="0" dirty="0" smtClean="0">
                <a:solidFill>
                  <a:srgbClr val="FFFFFF"/>
                </a:solidFill>
                <a:effectLst/>
                <a:latin typeface="Junction"/>
              </a:rPr>
            </a:br>
            <a:endParaRPr lang="en-US" sz="2400" b="0" i="0" dirty="0" smtClean="0">
              <a:solidFill>
                <a:srgbClr val="FFFFFF"/>
              </a:solidFill>
              <a:effectLst/>
              <a:latin typeface="Junction"/>
            </a:endParaRPr>
          </a:p>
          <a:p>
            <a:r>
              <a:rPr lang="en-US" sz="2400" b="1" i="0" u="sng" dirty="0" smtClean="0">
                <a:solidFill>
                  <a:srgbClr val="15415E"/>
                </a:solidFill>
                <a:effectLst/>
                <a:latin typeface="Nevis"/>
              </a:rPr>
              <a:t>STEP SIX</a:t>
            </a:r>
          </a:p>
          <a:p>
            <a:r>
              <a:rPr lang="en-US" sz="2400" dirty="0" smtClean="0"/>
              <a:t>Make expert groups - One </a:t>
            </a:r>
            <a:r>
              <a:rPr lang="en-US" sz="2400" dirty="0"/>
              <a:t>student from each jigsaw group </a:t>
            </a:r>
            <a:r>
              <a:rPr lang="en-US" sz="2400" dirty="0" smtClean="0"/>
              <a:t>should join </a:t>
            </a:r>
            <a:r>
              <a:rPr lang="en-US" sz="2400" dirty="0"/>
              <a:t>other students assigned </a:t>
            </a:r>
            <a:r>
              <a:rPr lang="en-US" sz="2400" dirty="0" smtClean="0"/>
              <a:t>the </a:t>
            </a:r>
            <a:r>
              <a:rPr lang="en-US" sz="2400" dirty="0"/>
              <a:t>same segment. </a:t>
            </a:r>
            <a:r>
              <a:rPr lang="en-US" sz="2400" b="0" i="0" dirty="0" smtClean="0">
                <a:solidFill>
                  <a:srgbClr val="FFFFFF"/>
                </a:solidFill>
                <a:effectLst/>
                <a:latin typeface="Junction"/>
              </a:rPr>
              <a:t>me segment. </a:t>
            </a:r>
            <a:br>
              <a:rPr lang="en-US" sz="2400" b="0" i="0" dirty="0" smtClean="0">
                <a:solidFill>
                  <a:srgbClr val="FFFFFF"/>
                </a:solidFill>
                <a:effectLst/>
                <a:latin typeface="Junction"/>
              </a:rPr>
            </a:br>
            <a:r>
              <a:rPr lang="en-US" sz="2400" dirty="0" smtClean="0"/>
              <a:t>Give students time to discuss the main points and to rehearse the presentations they will make to their jigsaw group. 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67673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7982" y="465666"/>
            <a:ext cx="97393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0" u="sng" dirty="0" smtClean="0">
                <a:solidFill>
                  <a:srgbClr val="15415E"/>
                </a:solidFill>
                <a:effectLst/>
                <a:latin typeface="Nevis"/>
              </a:rPr>
              <a:t>STEP SEVEN</a:t>
            </a:r>
          </a:p>
          <a:p>
            <a:endParaRPr lang="en-US" sz="3200" b="1" i="0" u="sng" dirty="0" smtClean="0">
              <a:solidFill>
                <a:srgbClr val="15415E"/>
              </a:solidFill>
              <a:effectLst/>
              <a:latin typeface="Nevis"/>
            </a:endParaRPr>
          </a:p>
          <a:p>
            <a:r>
              <a:rPr lang="en-US" sz="3200" b="1" dirty="0" smtClean="0">
                <a:solidFill>
                  <a:srgbClr val="15415E"/>
                </a:solidFill>
                <a:latin typeface="Nevis"/>
              </a:rPr>
              <a:t>Bring the student back into their Jigsaw groups.</a:t>
            </a:r>
            <a:endParaRPr lang="en-US" sz="3200" b="1" i="0" dirty="0" smtClean="0">
              <a:solidFill>
                <a:srgbClr val="15415E"/>
              </a:solidFill>
              <a:effectLst/>
              <a:latin typeface="Nevis"/>
            </a:endParaRPr>
          </a:p>
          <a:p>
            <a:pPr algn="r"/>
            <a:r>
              <a:rPr lang="en-US" sz="3200" b="0" i="0" dirty="0" smtClean="0">
                <a:solidFill>
                  <a:srgbClr val="FFFFFF"/>
                </a:solidFill>
                <a:effectLst/>
                <a:latin typeface="Junction"/>
              </a:rPr>
              <a:t>Bring the students </a:t>
            </a:r>
            <a:r>
              <a:rPr lang="en-US" b="0" i="0" dirty="0" smtClean="0">
                <a:solidFill>
                  <a:srgbClr val="FFFFFF"/>
                </a:solidFill>
                <a:effectLst/>
                <a:latin typeface="Junction"/>
              </a:rPr>
              <a:t>back into their jigsaw</a:t>
            </a:r>
            <a:endParaRPr lang="en-US" b="0" i="0" dirty="0">
              <a:solidFill>
                <a:srgbClr val="FFFFFF"/>
              </a:solidFill>
              <a:effectLst/>
              <a:latin typeface="Junctio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2832" y="3322750"/>
            <a:ext cx="104182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0" u="sng" dirty="0" smtClean="0">
                <a:solidFill>
                  <a:srgbClr val="15415E"/>
                </a:solidFill>
                <a:effectLst/>
                <a:latin typeface="Nevis"/>
              </a:rPr>
              <a:t>STEP EIGHT</a:t>
            </a:r>
          </a:p>
          <a:p>
            <a:endParaRPr lang="en-US" sz="3200" b="1" i="0" u="sng" dirty="0" smtClean="0">
              <a:solidFill>
                <a:srgbClr val="15415E"/>
              </a:solidFill>
              <a:effectLst/>
              <a:latin typeface="Nevis"/>
            </a:endParaRPr>
          </a:p>
          <a:p>
            <a:r>
              <a:rPr lang="en-US" sz="3200" dirty="0" smtClean="0"/>
              <a:t>Ask </a:t>
            </a:r>
            <a:r>
              <a:rPr lang="en-US" sz="3200" dirty="0"/>
              <a:t>each </a:t>
            </a:r>
            <a:r>
              <a:rPr lang="en-US" sz="3200" b="1" dirty="0"/>
              <a:t>student</a:t>
            </a:r>
            <a:r>
              <a:rPr lang="en-US" sz="3200" dirty="0"/>
              <a:t> to present her or his segment to the </a:t>
            </a:r>
            <a:r>
              <a:rPr lang="en-US" sz="3200" dirty="0" smtClean="0"/>
              <a:t>group.</a:t>
            </a:r>
            <a:endParaRPr lang="en-US" sz="3200" b="0" i="0" dirty="0" smtClean="0">
              <a:solidFill>
                <a:srgbClr val="FFFFFF"/>
              </a:solidFill>
              <a:effectLst/>
              <a:latin typeface="Junction"/>
            </a:endParaRPr>
          </a:p>
          <a:p>
            <a:r>
              <a:rPr lang="en-US" sz="3200" dirty="0" smtClean="0"/>
              <a:t>Encourage others in the group to ask questions for clarification. 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12278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5305" y="864292"/>
            <a:ext cx="1032773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0" u="sng" dirty="0" smtClean="0">
                <a:solidFill>
                  <a:srgbClr val="15415E"/>
                </a:solidFill>
                <a:effectLst/>
                <a:latin typeface="Nevis"/>
              </a:rPr>
              <a:t>STEP NINE</a:t>
            </a:r>
          </a:p>
          <a:p>
            <a:r>
              <a:rPr lang="en-US" sz="2800" dirty="0" smtClean="0">
                <a:latin typeface="Junction"/>
              </a:rPr>
              <a:t>In case of disruptive behaviour – intervene in</a:t>
            </a:r>
            <a:r>
              <a:rPr lang="en-US" sz="2800" dirty="0" smtClean="0"/>
              <a:t> an appropriate manner. </a:t>
            </a:r>
          </a:p>
          <a:p>
            <a:r>
              <a:rPr lang="en-US" sz="2800" dirty="0" smtClean="0"/>
              <a:t>Best for the group leader to handle this task, under  guidance.</a:t>
            </a:r>
          </a:p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i="0" u="sng" dirty="0" smtClean="0">
                <a:solidFill>
                  <a:srgbClr val="15415E"/>
                </a:solidFill>
                <a:effectLst/>
                <a:latin typeface="Nevis"/>
              </a:rPr>
              <a:t>STEP TEN</a:t>
            </a:r>
          </a:p>
          <a:p>
            <a:r>
              <a:rPr lang="en-US" sz="2800" dirty="0" smtClean="0"/>
              <a:t>At </a:t>
            </a:r>
            <a:r>
              <a:rPr lang="en-US" sz="2800" dirty="0"/>
              <a:t>the end of the session, give a quiz on the material</a:t>
            </a:r>
            <a:r>
              <a:rPr lang="en-US" sz="2800" dirty="0" smtClean="0"/>
              <a:t>.</a:t>
            </a:r>
            <a:endParaRPr lang="en-US" sz="2800" b="0" i="0" dirty="0" smtClean="0">
              <a:solidFill>
                <a:srgbClr val="FFFFFF"/>
              </a:solidFill>
              <a:effectLst/>
              <a:latin typeface="Junctio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368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957" y="1013790"/>
            <a:ext cx="1055535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 smtClean="0">
                <a:latin typeface="Arial" pitchFamily="34" charset="0"/>
                <a:cs typeface="Arial" pitchFamily="34" charset="0"/>
              </a:rPr>
              <a:t>ROLE AND RESPONSIBILITY</a:t>
            </a: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TEACHERS:</a:t>
            </a: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ORGANISE: </a:t>
            </a: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Must structure the lesson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organise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student groups.</a:t>
            </a: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Must define goals clearly.</a:t>
            </a:r>
          </a:p>
          <a:p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OBSERVE:</a:t>
            </a: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Monitor group activity.</a:t>
            </a:r>
          </a:p>
          <a:p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EVALUATE:</a:t>
            </a:r>
          </a:p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Conduct Quiz – have rubric to measure student performance.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8889" y="898699"/>
            <a:ext cx="9614555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ROLE AND RESPONSIBILITY</a:t>
            </a:r>
          </a:p>
          <a:p>
            <a:endParaRPr lang="en-US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STUDENTS:</a:t>
            </a:r>
          </a:p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Research well.</a:t>
            </a:r>
          </a:p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Have self discipline.</a:t>
            </a:r>
          </a:p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Be self motivated.</a:t>
            </a:r>
          </a:p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Should be able to communicate effectively.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7546" y="777923"/>
            <a:ext cx="1103914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u="sng" dirty="0" smtClean="0">
                <a:latin typeface="Arial" panose="020B0604020202020204" pitchFamily="34" charset="0"/>
              </a:rPr>
              <a:t>ADVANTAGES FOR STUDENTS</a:t>
            </a:r>
            <a:r>
              <a:rPr lang="en-US" altLang="en-US" b="1" u="sng" dirty="0" smtClean="0">
                <a:latin typeface="Arial" panose="020B0604020202020204" pitchFamily="34" charset="0"/>
              </a:rPr>
              <a:t>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u="sng" dirty="0" smtClean="0"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Each student’s part is effective, hence each student is effective.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Heterogeneous Groups  (Stronger Bonding)</a:t>
            </a:r>
          </a:p>
          <a:p>
            <a:pPr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Students gain practice in peer teaching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Promotes  interpersonal skills (communication, leadership, decision making, conflict resolution etc.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Promotes listening skills, reading and comprehension skills, writing and presentation skills)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Empower, engage and motivate learners.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In-depth  information and less time consuming.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Increased retention and better understanding.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Age  appropriate teaching and learning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1753" y="306022"/>
            <a:ext cx="4355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CHALLENGES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6469" y="1632693"/>
            <a:ext cx="112153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Time Consuming (requires planning, needs access to lot of material)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If planning not done properly - no assurance of content quality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Conflicts are bound to arise…. (dominating students )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Some may not take their responsibility seriously and let down the whole group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89408" y="2240924"/>
            <a:ext cx="7302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latin typeface="Algerian" panose="04020705040A02060702" pitchFamily="82" charset="0"/>
              </a:rPr>
              <a:t>THANK YOU</a:t>
            </a:r>
            <a:endParaRPr lang="en-US" sz="9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459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163</TotalTime>
  <Words>479</Words>
  <Application>Microsoft Office PowerPoint</Application>
  <PresentationFormat>Custom</PresentationFormat>
  <Paragraphs>101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Facet</vt:lpstr>
      <vt:lpstr>JIGSAW ( Teaching Technique)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Reliance Industries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JIGSAW ( Teaching Technique )</dc:title>
  <dc:creator>Neeraj shah</dc:creator>
  <cp:lastModifiedBy>computer</cp:lastModifiedBy>
  <cp:revision>32</cp:revision>
  <dcterms:created xsi:type="dcterms:W3CDTF">2017-01-09T16:37:16Z</dcterms:created>
  <dcterms:modified xsi:type="dcterms:W3CDTF">2017-01-10T05:48:18Z</dcterms:modified>
</cp:coreProperties>
</file>